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4152"/>
    <a:srgbClr val="009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4660"/>
  </p:normalViewPr>
  <p:slideViewPr>
    <p:cSldViewPr snapToGrid="0">
      <p:cViewPr>
        <p:scale>
          <a:sx n="100" d="100"/>
          <a:sy n="100" d="100"/>
        </p:scale>
        <p:origin x="72" y="-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32FCC-D9A5-4D6A-BB89-73AD9292D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6A8EC6-4083-43B6-A3A0-C26AFF370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692523-5E3E-4ADB-B261-B6424C341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BA5939-6B31-44DD-8964-1F75BDF2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A02AAA-3D0A-4CC6-80AD-45FCCBD6A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93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561F1-05D7-4761-AD5D-D7084C358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9F1DDF-41F9-4756-93FA-7550D3B1D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7E6438-4B19-4B9E-856E-EEDB79B7B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206FA2-1E81-48F0-B1C2-B0211F79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8F84E8-CE61-4B71-B89F-DBA98644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17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7DD8032-990A-4FC8-A551-5532D57B54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224770F-5BB4-4EC5-B081-24C27B559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B5D390-B1A5-4381-A7B5-11E18544D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19983C-D116-4FE0-8AB6-E6A373AE2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69F809-A4A4-4728-BD2A-C76E26082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436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1A4C6-7F7A-4812-9F1C-117E3E9D4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1BD320-30D7-4C8F-89C5-91D894645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A9A391-014F-4C5A-A7B3-E8F4E95D9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531081-58C6-4A1E-8F36-404F59AB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784945-7328-491D-8996-CC288392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559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D9458-F201-49F9-95FC-1A08DE5D4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1A6A05C-EDB0-49F6-993C-121A1F1D8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1E7626-C7A7-4D4F-BF22-6B10EEDA1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836A21-8947-4D62-8BF6-B5F07258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BF66C8-AD25-44C7-90B5-A7A8FA6DE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91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6D702E-3E15-4C3A-BC90-56ABDAB43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C4B84F-0FD9-440B-8EE4-CA59F0029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056A5C-4CAF-4159-B726-0A200FAF9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670D52-E33B-427D-9B28-C86BA21F3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E4FEE8-BB69-4E75-89EF-2418DB8F5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A81FD8-3B6B-4277-92EC-34F935DED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296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F3BE9F-4B68-44BD-B3CA-0BEB1A0C0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721CB4-C6FC-443D-BC37-0BBC0AA3B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950F254-81AF-49F0-A6C7-79806152E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4DA947-A069-4463-A613-C579BEDD40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E1484EB-FA34-43D6-B84E-AACD4AB34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E0031DE-F82D-486C-BEF2-E1DC6518C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736D4A4-B9B0-4BA3-B01A-4B0E2D33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5DE9177-927E-4102-8043-9F49C00D2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27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64A36-E721-4972-877B-3E31FAA60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2980A5B-138B-4525-83D5-2ACCE165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85DFED-93D2-4ACA-9B3B-CDFA09A5D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0ECAF13-91F4-4F00-AE7F-461E856FB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7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FDE6461-4C50-479B-9DFB-67D42093F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26E5EB5-AB51-4925-984F-D864A4F8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AF3E2B-0970-4001-9CFC-CCA606D15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31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CDF4F0-9E61-4A9E-81E9-3C043370C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FE3AA7-D292-462A-BBD7-1BCF915B4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1D4FFAE-8B13-4B69-B2B3-33EE22F8B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62FF66-9D45-475F-82AA-ACC357A6F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18C156-5FED-4A4C-A05E-DA166F94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CDFF2B-82DD-494B-868C-15095CCA9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03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1EA6DB-9525-4387-B909-5656B4F06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4AD6C91-A781-43FE-9516-E66A28084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DB67E9-A215-4C01-95C9-81EEACBC0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513B0C-01F2-4129-AD6F-13B6C01DB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2E5EEEF-B28F-4437-8E31-32C87CBD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CFD8675-87EE-456E-BAF6-62092992A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7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FC75D7B-A72E-41DF-AE51-56B1DA7B5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5E884F-531A-4F3C-86AD-106A847EC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431BB1-5C99-4232-867D-39A539CD7C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16666-D30C-4DBB-8311-C624F11FF237}" type="datetimeFigureOut">
              <a:rPr lang="de-DE" smtClean="0"/>
              <a:t>11.12.2022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086377-C8FA-4BEE-904D-06C2782AD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B5118E-2D0F-4A39-BED2-BB26DCA4B3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0020D-8156-46AB-B19C-471CBF264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09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D6A7DA6F-403E-4BAB-AE2A-605175DCE9B2}"/>
              </a:ext>
            </a:extLst>
          </p:cNvPr>
          <p:cNvSpPr/>
          <p:nvPr/>
        </p:nvSpPr>
        <p:spPr>
          <a:xfrm>
            <a:off x="7072469" y="4347588"/>
            <a:ext cx="4397288" cy="1137112"/>
          </a:xfrm>
          <a:prstGeom prst="rect">
            <a:avLst/>
          </a:prstGeom>
          <a:solidFill>
            <a:srgbClr val="334152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1970475B-7DE3-49FF-AC47-C3640703C958}"/>
              </a:ext>
            </a:extLst>
          </p:cNvPr>
          <p:cNvSpPr/>
          <p:nvPr/>
        </p:nvSpPr>
        <p:spPr>
          <a:xfrm>
            <a:off x="10777512" y="4449189"/>
            <a:ext cx="580736" cy="551249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WS</a:t>
            </a: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F36F4360-50D1-4609-8836-F5BCB5FA3350}"/>
              </a:ext>
            </a:extLst>
          </p:cNvPr>
          <p:cNvSpPr/>
          <p:nvPr/>
        </p:nvSpPr>
        <p:spPr>
          <a:xfrm>
            <a:off x="10071501" y="4449189"/>
            <a:ext cx="580736" cy="551249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MA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644D1F75-3D3B-4070-9D5A-4C338998F23C}"/>
              </a:ext>
            </a:extLst>
          </p:cNvPr>
          <p:cNvSpPr/>
          <p:nvPr/>
        </p:nvSpPr>
        <p:spPr>
          <a:xfrm>
            <a:off x="9365490" y="4449189"/>
            <a:ext cx="580736" cy="551249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IN</a:t>
            </a: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8B432EB6-BC9E-46BD-91D0-3A0F28E2AB37}"/>
              </a:ext>
            </a:extLst>
          </p:cNvPr>
          <p:cNvSpPr/>
          <p:nvPr/>
        </p:nvSpPr>
        <p:spPr>
          <a:xfrm>
            <a:off x="8660386" y="4449189"/>
            <a:ext cx="580736" cy="551249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EI</a:t>
            </a: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07AC4C6B-0D65-434A-B644-CF80F354D10C}"/>
              </a:ext>
            </a:extLst>
          </p:cNvPr>
          <p:cNvSpPr/>
          <p:nvPr/>
        </p:nvSpPr>
        <p:spPr>
          <a:xfrm>
            <a:off x="7964055" y="4449189"/>
            <a:ext cx="580736" cy="551249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BI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E0E4CD74-1906-4EC5-A2E3-7717F7D233BB}"/>
              </a:ext>
            </a:extLst>
          </p:cNvPr>
          <p:cNvSpPr txBox="1"/>
          <p:nvPr/>
        </p:nvSpPr>
        <p:spPr>
          <a:xfrm>
            <a:off x="8319813" y="4408860"/>
            <a:ext cx="317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8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804F1DC5-73DF-4C72-A947-2AD06D8C526B}"/>
              </a:ext>
            </a:extLst>
          </p:cNvPr>
          <p:cNvSpPr txBox="1"/>
          <p:nvPr/>
        </p:nvSpPr>
        <p:spPr>
          <a:xfrm>
            <a:off x="8942119" y="4408860"/>
            <a:ext cx="38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10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417774E6-2ABE-41F9-B0FD-31DA262E203C}"/>
              </a:ext>
            </a:extLst>
          </p:cNvPr>
          <p:cNvSpPr txBox="1"/>
          <p:nvPr/>
        </p:nvSpPr>
        <p:spPr>
          <a:xfrm>
            <a:off x="9636507" y="4421560"/>
            <a:ext cx="38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10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0F2D2D2A-B7EE-4FAA-80FB-9B4920649EEB}"/>
              </a:ext>
            </a:extLst>
          </p:cNvPr>
          <p:cNvSpPr txBox="1"/>
          <p:nvPr/>
        </p:nvSpPr>
        <p:spPr>
          <a:xfrm>
            <a:off x="10330895" y="4408860"/>
            <a:ext cx="38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10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5E3D8E51-88D0-4716-A904-6E574A07B64A}"/>
              </a:ext>
            </a:extLst>
          </p:cNvPr>
          <p:cNvSpPr txBox="1"/>
          <p:nvPr/>
        </p:nvSpPr>
        <p:spPr>
          <a:xfrm>
            <a:off x="11047076" y="4408860"/>
            <a:ext cx="38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10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F06B950-C346-4410-8058-47C4D342661F}"/>
              </a:ext>
            </a:extLst>
          </p:cNvPr>
          <p:cNvSpPr/>
          <p:nvPr/>
        </p:nvSpPr>
        <p:spPr>
          <a:xfrm>
            <a:off x="795130" y="5973417"/>
            <a:ext cx="10674627" cy="467140"/>
          </a:xfrm>
          <a:prstGeom prst="rect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bg1"/>
                </a:solidFill>
                <a:latin typeface="Swis721 Blk BT" panose="020B0904030502020204" pitchFamily="34" charset="0"/>
              </a:rPr>
              <a:t>Alle Studierenden (Studierendenschaft)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AD76861-0F3C-40EF-81AC-46E032EB678B}"/>
              </a:ext>
            </a:extLst>
          </p:cNvPr>
          <p:cNvSpPr/>
          <p:nvPr/>
        </p:nvSpPr>
        <p:spPr>
          <a:xfrm>
            <a:off x="795132" y="2688122"/>
            <a:ext cx="5464916" cy="2796577"/>
          </a:xfrm>
          <a:prstGeom prst="rect">
            <a:avLst/>
          </a:prstGeom>
          <a:noFill/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0DA59AA-30E4-4535-8AA7-071BEBAD63D4}"/>
              </a:ext>
            </a:extLst>
          </p:cNvPr>
          <p:cNvSpPr/>
          <p:nvPr/>
        </p:nvSpPr>
        <p:spPr>
          <a:xfrm>
            <a:off x="1020367" y="3149352"/>
            <a:ext cx="1502699" cy="2117553"/>
          </a:xfrm>
          <a:prstGeom prst="rect">
            <a:avLst/>
          </a:prstGeom>
          <a:solidFill>
            <a:srgbClr val="334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latin typeface="Swis721 BT" panose="020B0504020202020204" pitchFamily="34" charset="0"/>
              </a:rPr>
              <a:t>6</a:t>
            </a:r>
          </a:p>
          <a:p>
            <a:pPr algn="ctr"/>
            <a:r>
              <a:rPr lang="de-DE" sz="1400" b="1" dirty="0">
                <a:latin typeface="Swis721 BT" panose="020B0504020202020204" pitchFamily="34" charset="0"/>
              </a:rPr>
              <a:t>Studentische</a:t>
            </a:r>
          </a:p>
          <a:p>
            <a:pPr algn="ctr"/>
            <a:r>
              <a:rPr lang="de-DE" sz="1400" b="1" dirty="0">
                <a:latin typeface="Swis721 BT" panose="020B0504020202020204" pitchFamily="34" charset="0"/>
              </a:rPr>
              <a:t>Senats-vertreter*Innen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05ED9E3-560B-4A54-8593-A885A1C3B19D}"/>
              </a:ext>
            </a:extLst>
          </p:cNvPr>
          <p:cNvSpPr/>
          <p:nvPr/>
        </p:nvSpPr>
        <p:spPr>
          <a:xfrm>
            <a:off x="2696054" y="3149352"/>
            <a:ext cx="1658688" cy="2117553"/>
          </a:xfrm>
          <a:prstGeom prst="rect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latin typeface="Swis721 BT" panose="020B0504020202020204" pitchFamily="34" charset="0"/>
              </a:rPr>
              <a:t>7</a:t>
            </a:r>
          </a:p>
          <a:p>
            <a:pPr algn="ctr"/>
            <a:r>
              <a:rPr lang="de-DE" sz="1400" b="1" dirty="0">
                <a:latin typeface="Swis721 BT" panose="020B0504020202020204" pitchFamily="34" charset="0"/>
              </a:rPr>
              <a:t>Direktmandate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0357D8C-B467-446E-98D5-4B1AFA4CF746}"/>
              </a:ext>
            </a:extLst>
          </p:cNvPr>
          <p:cNvSpPr/>
          <p:nvPr/>
        </p:nvSpPr>
        <p:spPr>
          <a:xfrm>
            <a:off x="4549541" y="3148340"/>
            <a:ext cx="623220" cy="591576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AG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0B51103-A2AA-4B27-BFFE-F1D7D0A501FB}"/>
              </a:ext>
            </a:extLst>
          </p:cNvPr>
          <p:cNvSpPr/>
          <p:nvPr/>
        </p:nvSpPr>
        <p:spPr>
          <a:xfrm>
            <a:off x="5379275" y="3148340"/>
            <a:ext cx="623220" cy="591576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BI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B22CD3F0-1629-4416-B209-832747A83640}"/>
              </a:ext>
            </a:extLst>
          </p:cNvPr>
          <p:cNvSpPr/>
          <p:nvPr/>
        </p:nvSpPr>
        <p:spPr>
          <a:xfrm>
            <a:off x="4549541" y="3901993"/>
            <a:ext cx="623220" cy="591576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EI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DE6C452-56E6-4D8E-B867-420D2EDA44D5}"/>
              </a:ext>
            </a:extLst>
          </p:cNvPr>
          <p:cNvSpPr/>
          <p:nvPr/>
        </p:nvSpPr>
        <p:spPr>
          <a:xfrm>
            <a:off x="5379275" y="3901993"/>
            <a:ext cx="623220" cy="591576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IN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355A973-27D3-410E-858F-CFD098234CCD}"/>
              </a:ext>
            </a:extLst>
          </p:cNvPr>
          <p:cNvSpPr/>
          <p:nvPr/>
        </p:nvSpPr>
        <p:spPr>
          <a:xfrm>
            <a:off x="4549541" y="4655646"/>
            <a:ext cx="623220" cy="591576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MA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8D220D3-E70B-471D-A724-E1C0BE13FB01}"/>
              </a:ext>
            </a:extLst>
          </p:cNvPr>
          <p:cNvSpPr/>
          <p:nvPr/>
        </p:nvSpPr>
        <p:spPr>
          <a:xfrm>
            <a:off x="5379275" y="4655646"/>
            <a:ext cx="623220" cy="591576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WS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A8BFF2D8-4524-4023-93EB-2152E3029DED}"/>
              </a:ext>
            </a:extLst>
          </p:cNvPr>
          <p:cNvSpPr/>
          <p:nvPr/>
        </p:nvSpPr>
        <p:spPr>
          <a:xfrm>
            <a:off x="7258912" y="4449189"/>
            <a:ext cx="580736" cy="551249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AG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B61D50F4-0023-45F8-ACA2-4B078288680E}"/>
              </a:ext>
            </a:extLst>
          </p:cNvPr>
          <p:cNvSpPr txBox="1"/>
          <p:nvPr/>
        </p:nvSpPr>
        <p:spPr>
          <a:xfrm>
            <a:off x="7620234" y="5079788"/>
            <a:ext cx="3324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chemeClr val="lt1"/>
                </a:solidFill>
                <a:latin typeface="Swis721 BT" panose="020B0504020202020204" pitchFamily="34" charset="0"/>
              </a:rPr>
              <a:t>Studentische</a:t>
            </a:r>
            <a:r>
              <a:rPr lang="de-DE" b="1" dirty="0">
                <a:latin typeface="Swis721 BT" panose="020B0504020202020204" pitchFamily="34" charset="0"/>
              </a:rPr>
              <a:t> </a:t>
            </a:r>
            <a:r>
              <a:rPr lang="de-DE" sz="1400" b="1" dirty="0">
                <a:solidFill>
                  <a:schemeClr val="lt1"/>
                </a:solidFill>
                <a:latin typeface="Swis721 BT" panose="020B0504020202020204" pitchFamily="34" charset="0"/>
              </a:rPr>
              <a:t>Fakultätsratsmitglieder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12C3ACA8-A3D3-4F40-AA85-9A9836DE0461}"/>
              </a:ext>
            </a:extLst>
          </p:cNvPr>
          <p:cNvSpPr/>
          <p:nvPr/>
        </p:nvSpPr>
        <p:spPr>
          <a:xfrm>
            <a:off x="7072469" y="2688122"/>
            <a:ext cx="4397288" cy="1271128"/>
          </a:xfrm>
          <a:prstGeom prst="rect">
            <a:avLst/>
          </a:prstGeom>
          <a:noFill/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07548F09-F4F4-440D-BFA7-69B3A4AAAA43}"/>
              </a:ext>
            </a:extLst>
          </p:cNvPr>
          <p:cNvSpPr/>
          <p:nvPr/>
        </p:nvSpPr>
        <p:spPr>
          <a:xfrm>
            <a:off x="7258912" y="2997200"/>
            <a:ext cx="580736" cy="615826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AG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1F44D5C4-73F4-4E82-AFCA-27AD7A5095E3}"/>
              </a:ext>
            </a:extLst>
          </p:cNvPr>
          <p:cNvSpPr/>
          <p:nvPr/>
        </p:nvSpPr>
        <p:spPr>
          <a:xfrm>
            <a:off x="7955274" y="2940329"/>
            <a:ext cx="580736" cy="671706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BI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1D896341-0C53-493E-96A3-F088B830ECA0}"/>
              </a:ext>
            </a:extLst>
          </p:cNvPr>
          <p:cNvSpPr/>
          <p:nvPr/>
        </p:nvSpPr>
        <p:spPr>
          <a:xfrm>
            <a:off x="8651853" y="2800309"/>
            <a:ext cx="580736" cy="551249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EI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E07F4F4-551E-4BAB-BF75-6FC3B93B2FF2}"/>
              </a:ext>
            </a:extLst>
          </p:cNvPr>
          <p:cNvSpPr/>
          <p:nvPr/>
        </p:nvSpPr>
        <p:spPr>
          <a:xfrm>
            <a:off x="9348432" y="2801299"/>
            <a:ext cx="580736" cy="551249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IN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D36339F-80AE-4478-B7BE-96366F42E01A}"/>
              </a:ext>
            </a:extLst>
          </p:cNvPr>
          <p:cNvSpPr/>
          <p:nvPr/>
        </p:nvSpPr>
        <p:spPr>
          <a:xfrm>
            <a:off x="10045011" y="2800309"/>
            <a:ext cx="580736" cy="551249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MA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F8A819AA-5EFA-46A0-BEB9-882834140C16}"/>
              </a:ext>
            </a:extLst>
          </p:cNvPr>
          <p:cNvSpPr/>
          <p:nvPr/>
        </p:nvSpPr>
        <p:spPr>
          <a:xfrm>
            <a:off x="10741590" y="2800309"/>
            <a:ext cx="580736" cy="551249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WS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AA312DA5-D6B1-4AC0-A5AA-E11A8E554213}"/>
              </a:ext>
            </a:extLst>
          </p:cNvPr>
          <p:cNvSpPr txBox="1"/>
          <p:nvPr/>
        </p:nvSpPr>
        <p:spPr>
          <a:xfrm>
            <a:off x="8159382" y="3631754"/>
            <a:ext cx="2301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err="1">
                <a:solidFill>
                  <a:srgbClr val="334152"/>
                </a:solidFill>
                <a:latin typeface="Swis721 BT" panose="020B0504020202020204" pitchFamily="34" charset="0"/>
              </a:rPr>
              <a:t>Fachschaftsvertretungen</a:t>
            </a:r>
            <a:endParaRPr lang="de-DE" sz="1400" b="1" dirty="0">
              <a:solidFill>
                <a:srgbClr val="334152"/>
              </a:solidFill>
              <a:latin typeface="Swis721 BT" panose="020B0504020202020204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6EA83B89-8373-45E4-951A-70A715558021}"/>
              </a:ext>
            </a:extLst>
          </p:cNvPr>
          <p:cNvSpPr txBox="1"/>
          <p:nvPr/>
        </p:nvSpPr>
        <p:spPr>
          <a:xfrm>
            <a:off x="2237428" y="2746083"/>
            <a:ext cx="2544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solidFill>
                  <a:srgbClr val="334152"/>
                </a:solidFill>
                <a:latin typeface="Swis721 BT" panose="020B0504020202020204" pitchFamily="34" charset="0"/>
              </a:rPr>
              <a:t>Studierendenrat (</a:t>
            </a:r>
            <a:r>
              <a:rPr lang="de-DE" sz="1600" b="1" dirty="0" err="1">
                <a:solidFill>
                  <a:srgbClr val="334152"/>
                </a:solidFill>
                <a:latin typeface="Swis721 BT" panose="020B0504020202020204" pitchFamily="34" charset="0"/>
              </a:rPr>
              <a:t>StuRa</a:t>
            </a:r>
            <a:r>
              <a:rPr lang="de-DE" sz="1600" b="1" dirty="0">
                <a:solidFill>
                  <a:srgbClr val="334152"/>
                </a:solidFill>
                <a:latin typeface="Swis721 BT" panose="020B0504020202020204" pitchFamily="34" charset="0"/>
              </a:rPr>
              <a:t>)</a:t>
            </a:r>
          </a:p>
        </p:txBody>
      </p: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0CA432D0-86D9-4334-BDAB-B43EB43BA255}"/>
              </a:ext>
            </a:extLst>
          </p:cNvPr>
          <p:cNvCxnSpPr>
            <a:cxnSpLocks/>
          </p:cNvCxnSpPr>
          <p:nvPr/>
        </p:nvCxnSpPr>
        <p:spPr>
          <a:xfrm flipV="1">
            <a:off x="9319553" y="5592278"/>
            <a:ext cx="0" cy="3080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3948889C-49AF-4EE2-9CA8-94BC69C6B9A4}"/>
              </a:ext>
            </a:extLst>
          </p:cNvPr>
          <p:cNvCxnSpPr>
            <a:cxnSpLocks/>
          </p:cNvCxnSpPr>
          <p:nvPr/>
        </p:nvCxnSpPr>
        <p:spPr>
          <a:xfrm flipV="1">
            <a:off x="3546906" y="5323840"/>
            <a:ext cx="0" cy="576446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DE7CCA27-02A8-485B-A44E-C55D6B24A2C0}"/>
              </a:ext>
            </a:extLst>
          </p:cNvPr>
          <p:cNvCxnSpPr>
            <a:cxnSpLocks/>
          </p:cNvCxnSpPr>
          <p:nvPr/>
        </p:nvCxnSpPr>
        <p:spPr>
          <a:xfrm flipV="1">
            <a:off x="1758746" y="5323840"/>
            <a:ext cx="0" cy="5764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B36C77EF-97BD-45EC-BB11-F1A637490846}"/>
              </a:ext>
            </a:extLst>
          </p:cNvPr>
          <p:cNvCxnSpPr>
            <a:cxnSpLocks/>
          </p:cNvCxnSpPr>
          <p:nvPr/>
        </p:nvCxnSpPr>
        <p:spPr>
          <a:xfrm flipV="1">
            <a:off x="9319553" y="4038600"/>
            <a:ext cx="0" cy="184101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F478691F-2070-4763-BF3D-22D37E3AA461}"/>
              </a:ext>
            </a:extLst>
          </p:cNvPr>
          <p:cNvCxnSpPr>
            <a:cxnSpLocks/>
          </p:cNvCxnSpPr>
          <p:nvPr/>
        </p:nvCxnSpPr>
        <p:spPr>
          <a:xfrm flipH="1">
            <a:off x="6375674" y="3559175"/>
            <a:ext cx="622026" cy="180741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Rechteck 67">
            <a:extLst>
              <a:ext uri="{FF2B5EF4-FFF2-40B4-BE49-F238E27FC236}">
                <a16:creationId xmlns:a16="http://schemas.microsoft.com/office/drawing/2014/main" id="{94012FFE-F63C-43BD-BFCD-0B636B851079}"/>
              </a:ext>
            </a:extLst>
          </p:cNvPr>
          <p:cNvSpPr/>
          <p:nvPr/>
        </p:nvSpPr>
        <p:spPr>
          <a:xfrm>
            <a:off x="8651853" y="2802623"/>
            <a:ext cx="580736" cy="809412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EI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96BD03FB-DCE6-4DA6-9238-F2323A2985A2}"/>
              </a:ext>
            </a:extLst>
          </p:cNvPr>
          <p:cNvSpPr/>
          <p:nvPr/>
        </p:nvSpPr>
        <p:spPr>
          <a:xfrm>
            <a:off x="9348432" y="2803613"/>
            <a:ext cx="580736" cy="809412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IN</a:t>
            </a: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CCF3F3B1-0852-4768-9364-6D553626F981}"/>
              </a:ext>
            </a:extLst>
          </p:cNvPr>
          <p:cNvSpPr/>
          <p:nvPr/>
        </p:nvSpPr>
        <p:spPr>
          <a:xfrm>
            <a:off x="10045011" y="2802623"/>
            <a:ext cx="580736" cy="809412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MA</a:t>
            </a: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81A7066B-CC77-4721-A5A9-B2A03863C8FD}"/>
              </a:ext>
            </a:extLst>
          </p:cNvPr>
          <p:cNvSpPr/>
          <p:nvPr/>
        </p:nvSpPr>
        <p:spPr>
          <a:xfrm>
            <a:off x="10741590" y="2802623"/>
            <a:ext cx="580736" cy="809412"/>
          </a:xfrm>
          <a:prstGeom prst="rect">
            <a:avLst/>
          </a:prstGeom>
          <a:solidFill>
            <a:schemeClr val="bg1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4152"/>
                </a:solidFill>
                <a:latin typeface="Swis721 Blk BT" panose="020B0904030502020204" pitchFamily="34" charset="0"/>
              </a:rPr>
              <a:t>WS</a:t>
            </a: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F592A1A5-98A6-4BAC-AE01-AE5F9535DBBF}"/>
              </a:ext>
            </a:extLst>
          </p:cNvPr>
          <p:cNvSpPr/>
          <p:nvPr/>
        </p:nvSpPr>
        <p:spPr>
          <a:xfrm>
            <a:off x="10045228" y="3524176"/>
            <a:ext cx="580519" cy="878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00" dirty="0">
                <a:solidFill>
                  <a:schemeClr val="tx1"/>
                </a:solidFill>
              </a:rPr>
              <a:t>1 Sprecher*In</a:t>
            </a: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00EBB742-F9FC-44EE-B1B5-A87F61C71658}"/>
              </a:ext>
            </a:extLst>
          </p:cNvPr>
          <p:cNvSpPr/>
          <p:nvPr/>
        </p:nvSpPr>
        <p:spPr>
          <a:xfrm>
            <a:off x="10741807" y="3524176"/>
            <a:ext cx="580519" cy="878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00" dirty="0">
                <a:solidFill>
                  <a:schemeClr val="tx1"/>
                </a:solidFill>
              </a:rPr>
              <a:t>1 Sprecher*In</a:t>
            </a: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A63C3753-2FE0-49C8-BBAF-EFB59F4E811D}"/>
              </a:ext>
            </a:extLst>
          </p:cNvPr>
          <p:cNvSpPr/>
          <p:nvPr/>
        </p:nvSpPr>
        <p:spPr>
          <a:xfrm>
            <a:off x="8651636" y="3524176"/>
            <a:ext cx="580519" cy="878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00" dirty="0">
                <a:solidFill>
                  <a:schemeClr val="tx1"/>
                </a:solidFill>
              </a:rPr>
              <a:t>1 Sprecher*In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6259B22E-A1DD-4A66-BC28-4B3CDB0C2F9D}"/>
              </a:ext>
            </a:extLst>
          </p:cNvPr>
          <p:cNvSpPr/>
          <p:nvPr/>
        </p:nvSpPr>
        <p:spPr>
          <a:xfrm>
            <a:off x="9348215" y="3524176"/>
            <a:ext cx="580519" cy="878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00" dirty="0">
                <a:solidFill>
                  <a:schemeClr val="tx1"/>
                </a:solidFill>
              </a:rPr>
              <a:t>1 Sprecher*In</a:t>
            </a: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9AE5DE19-375F-4783-B4BC-57F36B47803B}"/>
              </a:ext>
            </a:extLst>
          </p:cNvPr>
          <p:cNvSpPr/>
          <p:nvPr/>
        </p:nvSpPr>
        <p:spPr>
          <a:xfrm>
            <a:off x="7258587" y="3524176"/>
            <a:ext cx="580519" cy="878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00" dirty="0">
                <a:solidFill>
                  <a:schemeClr val="tx1"/>
                </a:solidFill>
              </a:rPr>
              <a:t>1 Sprecher*In</a:t>
            </a: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74E73A2D-54EA-44DE-962F-DF5046F857F6}"/>
              </a:ext>
            </a:extLst>
          </p:cNvPr>
          <p:cNvSpPr/>
          <p:nvPr/>
        </p:nvSpPr>
        <p:spPr>
          <a:xfrm>
            <a:off x="7955166" y="3524176"/>
            <a:ext cx="580519" cy="878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00" dirty="0">
                <a:solidFill>
                  <a:schemeClr val="tx1"/>
                </a:solidFill>
              </a:rPr>
              <a:t>1 Sprecher*In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06C4ABC0-6DFC-406F-BFBB-67384EFBDDE9}"/>
              </a:ext>
            </a:extLst>
          </p:cNvPr>
          <p:cNvSpPr txBox="1"/>
          <p:nvPr/>
        </p:nvSpPr>
        <p:spPr>
          <a:xfrm>
            <a:off x="7628756" y="4408860"/>
            <a:ext cx="317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7</a:t>
            </a: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5D5577A4-4E11-49C0-81C4-1B2E3A25592A}"/>
              </a:ext>
            </a:extLst>
          </p:cNvPr>
          <p:cNvSpPr/>
          <p:nvPr/>
        </p:nvSpPr>
        <p:spPr>
          <a:xfrm>
            <a:off x="1198174" y="826032"/>
            <a:ext cx="1079366" cy="1181675"/>
          </a:xfrm>
          <a:prstGeom prst="rect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latin typeface="Swis721 BT" panose="020B0504020202020204" pitchFamily="34" charset="0"/>
              </a:rPr>
              <a:t>1</a:t>
            </a:r>
          </a:p>
          <a:p>
            <a:pPr algn="ctr"/>
            <a:r>
              <a:rPr lang="de-DE" sz="1400" b="1" dirty="0">
                <a:latin typeface="Swis721 BT" panose="020B0504020202020204" pitchFamily="34" charset="0"/>
              </a:rPr>
              <a:t>Vorsitz</a:t>
            </a: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55A452BC-5055-46A3-90C0-3A212933BD78}"/>
              </a:ext>
            </a:extLst>
          </p:cNvPr>
          <p:cNvSpPr/>
          <p:nvPr/>
        </p:nvSpPr>
        <p:spPr>
          <a:xfrm>
            <a:off x="2873860" y="1446284"/>
            <a:ext cx="1444146" cy="549736"/>
          </a:xfrm>
          <a:prstGeom prst="rect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latin typeface="Swis721 BT" panose="020B0504020202020204" pitchFamily="34" charset="0"/>
              </a:rPr>
              <a:t>1 Finanz-referent*In</a:t>
            </a:r>
          </a:p>
        </p:txBody>
      </p:sp>
      <p:sp>
        <p:nvSpPr>
          <p:cNvPr id="97" name="Freihandform: Form 96">
            <a:extLst>
              <a:ext uri="{FF2B5EF4-FFF2-40B4-BE49-F238E27FC236}">
                <a16:creationId xmlns:a16="http://schemas.microsoft.com/office/drawing/2014/main" id="{02CC2C15-A92A-4FF9-8286-A88EEAABABE5}"/>
              </a:ext>
            </a:extLst>
          </p:cNvPr>
          <p:cNvSpPr/>
          <p:nvPr/>
        </p:nvSpPr>
        <p:spPr>
          <a:xfrm>
            <a:off x="2868618" y="826032"/>
            <a:ext cx="2954338" cy="1169988"/>
          </a:xfrm>
          <a:custGeom>
            <a:avLst/>
            <a:gdLst>
              <a:gd name="connsiteX0" fmla="*/ 0 w 2940050"/>
              <a:gd name="connsiteY0" fmla="*/ 482600 h 1168400"/>
              <a:gd name="connsiteX1" fmla="*/ 1568450 w 2940050"/>
              <a:gd name="connsiteY1" fmla="*/ 482600 h 1168400"/>
              <a:gd name="connsiteX2" fmla="*/ 1568450 w 2940050"/>
              <a:gd name="connsiteY2" fmla="*/ 1168400 h 1168400"/>
              <a:gd name="connsiteX3" fmla="*/ 2940050 w 2940050"/>
              <a:gd name="connsiteY3" fmla="*/ 1168400 h 1168400"/>
              <a:gd name="connsiteX4" fmla="*/ 2940050 w 2940050"/>
              <a:gd name="connsiteY4" fmla="*/ 0 h 1168400"/>
              <a:gd name="connsiteX5" fmla="*/ 0 w 2940050"/>
              <a:gd name="connsiteY5" fmla="*/ 0 h 1168400"/>
              <a:gd name="connsiteX6" fmla="*/ 0 w 2940050"/>
              <a:gd name="connsiteY6" fmla="*/ 482600 h 1168400"/>
              <a:gd name="connsiteX0" fmla="*/ 0 w 2940050"/>
              <a:gd name="connsiteY0" fmla="*/ 482600 h 1168400"/>
              <a:gd name="connsiteX1" fmla="*/ 1568450 w 2940050"/>
              <a:gd name="connsiteY1" fmla="*/ 482600 h 1168400"/>
              <a:gd name="connsiteX2" fmla="*/ 1568450 w 2940050"/>
              <a:gd name="connsiteY2" fmla="*/ 1168400 h 1168400"/>
              <a:gd name="connsiteX3" fmla="*/ 2940050 w 2940050"/>
              <a:gd name="connsiteY3" fmla="*/ 1168400 h 1168400"/>
              <a:gd name="connsiteX4" fmla="*/ 2940050 w 2940050"/>
              <a:gd name="connsiteY4" fmla="*/ 0 h 1168400"/>
              <a:gd name="connsiteX5" fmla="*/ 0 w 2940050"/>
              <a:gd name="connsiteY5" fmla="*/ 0 h 1168400"/>
              <a:gd name="connsiteX6" fmla="*/ 0 w 2940050"/>
              <a:gd name="connsiteY6" fmla="*/ 482600 h 1168400"/>
              <a:gd name="connsiteX0" fmla="*/ 0 w 2940050"/>
              <a:gd name="connsiteY0" fmla="*/ 482600 h 1168400"/>
              <a:gd name="connsiteX1" fmla="*/ 1568450 w 2940050"/>
              <a:gd name="connsiteY1" fmla="*/ 558800 h 1168400"/>
              <a:gd name="connsiteX2" fmla="*/ 1568450 w 2940050"/>
              <a:gd name="connsiteY2" fmla="*/ 1168400 h 1168400"/>
              <a:gd name="connsiteX3" fmla="*/ 2940050 w 2940050"/>
              <a:gd name="connsiteY3" fmla="*/ 1168400 h 1168400"/>
              <a:gd name="connsiteX4" fmla="*/ 2940050 w 2940050"/>
              <a:gd name="connsiteY4" fmla="*/ 0 h 1168400"/>
              <a:gd name="connsiteX5" fmla="*/ 0 w 2940050"/>
              <a:gd name="connsiteY5" fmla="*/ 0 h 1168400"/>
              <a:gd name="connsiteX6" fmla="*/ 0 w 2940050"/>
              <a:gd name="connsiteY6" fmla="*/ 482600 h 1168400"/>
              <a:gd name="connsiteX0" fmla="*/ 0 w 2940050"/>
              <a:gd name="connsiteY0" fmla="*/ 482600 h 1168400"/>
              <a:gd name="connsiteX1" fmla="*/ 1574800 w 2940050"/>
              <a:gd name="connsiteY1" fmla="*/ 495300 h 1168400"/>
              <a:gd name="connsiteX2" fmla="*/ 1568450 w 2940050"/>
              <a:gd name="connsiteY2" fmla="*/ 1168400 h 1168400"/>
              <a:gd name="connsiteX3" fmla="*/ 2940050 w 2940050"/>
              <a:gd name="connsiteY3" fmla="*/ 1168400 h 1168400"/>
              <a:gd name="connsiteX4" fmla="*/ 2940050 w 2940050"/>
              <a:gd name="connsiteY4" fmla="*/ 0 h 1168400"/>
              <a:gd name="connsiteX5" fmla="*/ 0 w 2940050"/>
              <a:gd name="connsiteY5" fmla="*/ 0 h 1168400"/>
              <a:gd name="connsiteX6" fmla="*/ 0 w 2940050"/>
              <a:gd name="connsiteY6" fmla="*/ 482600 h 1168400"/>
              <a:gd name="connsiteX0" fmla="*/ 0 w 2940050"/>
              <a:gd name="connsiteY0" fmla="*/ 482600 h 1168400"/>
              <a:gd name="connsiteX1" fmla="*/ 1574800 w 2940050"/>
              <a:gd name="connsiteY1" fmla="*/ 539750 h 1168400"/>
              <a:gd name="connsiteX2" fmla="*/ 1568450 w 2940050"/>
              <a:gd name="connsiteY2" fmla="*/ 1168400 h 1168400"/>
              <a:gd name="connsiteX3" fmla="*/ 2940050 w 2940050"/>
              <a:gd name="connsiteY3" fmla="*/ 1168400 h 1168400"/>
              <a:gd name="connsiteX4" fmla="*/ 2940050 w 2940050"/>
              <a:gd name="connsiteY4" fmla="*/ 0 h 1168400"/>
              <a:gd name="connsiteX5" fmla="*/ 0 w 2940050"/>
              <a:gd name="connsiteY5" fmla="*/ 0 h 1168400"/>
              <a:gd name="connsiteX6" fmla="*/ 0 w 2940050"/>
              <a:gd name="connsiteY6" fmla="*/ 482600 h 1168400"/>
              <a:gd name="connsiteX0" fmla="*/ 0 w 2940050"/>
              <a:gd name="connsiteY0" fmla="*/ 520700 h 1168400"/>
              <a:gd name="connsiteX1" fmla="*/ 1574800 w 2940050"/>
              <a:gd name="connsiteY1" fmla="*/ 539750 h 1168400"/>
              <a:gd name="connsiteX2" fmla="*/ 1568450 w 2940050"/>
              <a:gd name="connsiteY2" fmla="*/ 1168400 h 1168400"/>
              <a:gd name="connsiteX3" fmla="*/ 2940050 w 2940050"/>
              <a:gd name="connsiteY3" fmla="*/ 1168400 h 1168400"/>
              <a:gd name="connsiteX4" fmla="*/ 2940050 w 2940050"/>
              <a:gd name="connsiteY4" fmla="*/ 0 h 1168400"/>
              <a:gd name="connsiteX5" fmla="*/ 0 w 2940050"/>
              <a:gd name="connsiteY5" fmla="*/ 0 h 1168400"/>
              <a:gd name="connsiteX6" fmla="*/ 0 w 2940050"/>
              <a:gd name="connsiteY6" fmla="*/ 520700 h 1168400"/>
              <a:gd name="connsiteX0" fmla="*/ 0 w 2940050"/>
              <a:gd name="connsiteY0" fmla="*/ 546100 h 1168400"/>
              <a:gd name="connsiteX1" fmla="*/ 1574800 w 2940050"/>
              <a:gd name="connsiteY1" fmla="*/ 539750 h 1168400"/>
              <a:gd name="connsiteX2" fmla="*/ 1568450 w 2940050"/>
              <a:gd name="connsiteY2" fmla="*/ 1168400 h 1168400"/>
              <a:gd name="connsiteX3" fmla="*/ 2940050 w 2940050"/>
              <a:gd name="connsiteY3" fmla="*/ 1168400 h 1168400"/>
              <a:gd name="connsiteX4" fmla="*/ 2940050 w 2940050"/>
              <a:gd name="connsiteY4" fmla="*/ 0 h 1168400"/>
              <a:gd name="connsiteX5" fmla="*/ 0 w 2940050"/>
              <a:gd name="connsiteY5" fmla="*/ 0 h 1168400"/>
              <a:gd name="connsiteX6" fmla="*/ 0 w 2940050"/>
              <a:gd name="connsiteY6" fmla="*/ 546100 h 1168400"/>
              <a:gd name="connsiteX0" fmla="*/ 3175 w 2940050"/>
              <a:gd name="connsiteY0" fmla="*/ 533400 h 1168400"/>
              <a:gd name="connsiteX1" fmla="*/ 1574800 w 2940050"/>
              <a:gd name="connsiteY1" fmla="*/ 539750 h 1168400"/>
              <a:gd name="connsiteX2" fmla="*/ 1568450 w 2940050"/>
              <a:gd name="connsiteY2" fmla="*/ 1168400 h 1168400"/>
              <a:gd name="connsiteX3" fmla="*/ 2940050 w 2940050"/>
              <a:gd name="connsiteY3" fmla="*/ 1168400 h 1168400"/>
              <a:gd name="connsiteX4" fmla="*/ 2940050 w 2940050"/>
              <a:gd name="connsiteY4" fmla="*/ 0 h 1168400"/>
              <a:gd name="connsiteX5" fmla="*/ 0 w 2940050"/>
              <a:gd name="connsiteY5" fmla="*/ 0 h 1168400"/>
              <a:gd name="connsiteX6" fmla="*/ 3175 w 2940050"/>
              <a:gd name="connsiteY6" fmla="*/ 533400 h 1168400"/>
              <a:gd name="connsiteX0" fmla="*/ 111 w 2944924"/>
              <a:gd name="connsiteY0" fmla="*/ 539750 h 1168400"/>
              <a:gd name="connsiteX1" fmla="*/ 1579674 w 2944924"/>
              <a:gd name="connsiteY1" fmla="*/ 539750 h 1168400"/>
              <a:gd name="connsiteX2" fmla="*/ 1573324 w 2944924"/>
              <a:gd name="connsiteY2" fmla="*/ 1168400 h 1168400"/>
              <a:gd name="connsiteX3" fmla="*/ 2944924 w 2944924"/>
              <a:gd name="connsiteY3" fmla="*/ 1168400 h 1168400"/>
              <a:gd name="connsiteX4" fmla="*/ 2944924 w 2944924"/>
              <a:gd name="connsiteY4" fmla="*/ 0 h 1168400"/>
              <a:gd name="connsiteX5" fmla="*/ 4874 w 2944924"/>
              <a:gd name="connsiteY5" fmla="*/ 0 h 1168400"/>
              <a:gd name="connsiteX6" fmla="*/ 111 w 2944924"/>
              <a:gd name="connsiteY6" fmla="*/ 539750 h 1168400"/>
              <a:gd name="connsiteX0" fmla="*/ 9525 w 2954338"/>
              <a:gd name="connsiteY0" fmla="*/ 541338 h 1169988"/>
              <a:gd name="connsiteX1" fmla="*/ 1589088 w 2954338"/>
              <a:gd name="connsiteY1" fmla="*/ 541338 h 1169988"/>
              <a:gd name="connsiteX2" fmla="*/ 1582738 w 2954338"/>
              <a:gd name="connsiteY2" fmla="*/ 1169988 h 1169988"/>
              <a:gd name="connsiteX3" fmla="*/ 2954338 w 2954338"/>
              <a:gd name="connsiteY3" fmla="*/ 1169988 h 1169988"/>
              <a:gd name="connsiteX4" fmla="*/ 2954338 w 2954338"/>
              <a:gd name="connsiteY4" fmla="*/ 1588 h 1169988"/>
              <a:gd name="connsiteX5" fmla="*/ 0 w 2954338"/>
              <a:gd name="connsiteY5" fmla="*/ 0 h 1169988"/>
              <a:gd name="connsiteX6" fmla="*/ 9525 w 2954338"/>
              <a:gd name="connsiteY6" fmla="*/ 541338 h 1169988"/>
              <a:gd name="connsiteX0" fmla="*/ 3175 w 2954338"/>
              <a:gd name="connsiteY0" fmla="*/ 541338 h 1169988"/>
              <a:gd name="connsiteX1" fmla="*/ 1589088 w 2954338"/>
              <a:gd name="connsiteY1" fmla="*/ 541338 h 1169988"/>
              <a:gd name="connsiteX2" fmla="*/ 1582738 w 2954338"/>
              <a:gd name="connsiteY2" fmla="*/ 1169988 h 1169988"/>
              <a:gd name="connsiteX3" fmla="*/ 2954338 w 2954338"/>
              <a:gd name="connsiteY3" fmla="*/ 1169988 h 1169988"/>
              <a:gd name="connsiteX4" fmla="*/ 2954338 w 2954338"/>
              <a:gd name="connsiteY4" fmla="*/ 1588 h 1169988"/>
              <a:gd name="connsiteX5" fmla="*/ 0 w 2954338"/>
              <a:gd name="connsiteY5" fmla="*/ 0 h 1169988"/>
              <a:gd name="connsiteX6" fmla="*/ 3175 w 2954338"/>
              <a:gd name="connsiteY6" fmla="*/ 541338 h 1169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338" h="1169988">
                <a:moveTo>
                  <a:pt x="3175" y="541338"/>
                </a:moveTo>
                <a:lnTo>
                  <a:pt x="1589088" y="541338"/>
                </a:lnTo>
                <a:cubicBezTo>
                  <a:pt x="1586971" y="765705"/>
                  <a:pt x="1584855" y="945621"/>
                  <a:pt x="1582738" y="1169988"/>
                </a:cubicBezTo>
                <a:lnTo>
                  <a:pt x="2954338" y="1169988"/>
                </a:lnTo>
                <a:lnTo>
                  <a:pt x="2954338" y="1588"/>
                </a:lnTo>
                <a:lnTo>
                  <a:pt x="0" y="0"/>
                </a:lnTo>
                <a:cubicBezTo>
                  <a:pt x="1058" y="177800"/>
                  <a:pt x="2117" y="363538"/>
                  <a:pt x="3175" y="541338"/>
                </a:cubicBezTo>
                <a:close/>
              </a:path>
            </a:pathLst>
          </a:cu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4FEACA89-9729-4821-95CF-D54D82A4BF5F}"/>
              </a:ext>
            </a:extLst>
          </p:cNvPr>
          <p:cNvSpPr txBox="1"/>
          <p:nvPr/>
        </p:nvSpPr>
        <p:spPr>
          <a:xfrm>
            <a:off x="2912680" y="955131"/>
            <a:ext cx="2884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chemeClr val="bg1"/>
                </a:solidFill>
                <a:latin typeface="Swis721 BT" panose="020B0504020202020204" pitchFamily="34" charset="0"/>
              </a:rPr>
              <a:t>2-6 weitere Referatsleiter*Innen</a:t>
            </a:r>
          </a:p>
        </p:txBody>
      </p:sp>
      <p:cxnSp>
        <p:nvCxnSpPr>
          <p:cNvPr id="100" name="Gerade Verbindung mit Pfeil 99">
            <a:extLst>
              <a:ext uri="{FF2B5EF4-FFF2-40B4-BE49-F238E27FC236}">
                <a16:creationId xmlns:a16="http://schemas.microsoft.com/office/drawing/2014/main" id="{E3E417FF-62EF-4E6A-88FE-C3FC2556F525}"/>
              </a:ext>
            </a:extLst>
          </p:cNvPr>
          <p:cNvCxnSpPr>
            <a:cxnSpLocks/>
          </p:cNvCxnSpPr>
          <p:nvPr/>
        </p:nvCxnSpPr>
        <p:spPr>
          <a:xfrm flipV="1">
            <a:off x="1792236" y="2111676"/>
            <a:ext cx="0" cy="453724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Gerade Verbindung mit Pfeil 101">
            <a:extLst>
              <a:ext uri="{FF2B5EF4-FFF2-40B4-BE49-F238E27FC236}">
                <a16:creationId xmlns:a16="http://schemas.microsoft.com/office/drawing/2014/main" id="{BFF7D19D-D2AC-43D8-84F9-3B13B1F2763E}"/>
              </a:ext>
            </a:extLst>
          </p:cNvPr>
          <p:cNvCxnSpPr>
            <a:cxnSpLocks/>
          </p:cNvCxnSpPr>
          <p:nvPr/>
        </p:nvCxnSpPr>
        <p:spPr>
          <a:xfrm>
            <a:off x="1646186" y="2114550"/>
            <a:ext cx="0" cy="450850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Gerade Verbindung mit Pfeil 103">
            <a:extLst>
              <a:ext uri="{FF2B5EF4-FFF2-40B4-BE49-F238E27FC236}">
                <a16:creationId xmlns:a16="http://schemas.microsoft.com/office/drawing/2014/main" id="{32ED4E2E-91B1-46D9-9AC8-037ED8E41B1A}"/>
              </a:ext>
            </a:extLst>
          </p:cNvPr>
          <p:cNvCxnSpPr>
            <a:cxnSpLocks/>
          </p:cNvCxnSpPr>
          <p:nvPr/>
        </p:nvCxnSpPr>
        <p:spPr>
          <a:xfrm>
            <a:off x="2415237" y="1110508"/>
            <a:ext cx="366770" cy="0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Gerade Verbindung mit Pfeil 105">
            <a:extLst>
              <a:ext uri="{FF2B5EF4-FFF2-40B4-BE49-F238E27FC236}">
                <a16:creationId xmlns:a16="http://schemas.microsoft.com/office/drawing/2014/main" id="{E0F4E558-2683-497D-83F9-755013E37851}"/>
              </a:ext>
            </a:extLst>
          </p:cNvPr>
          <p:cNvCxnSpPr>
            <a:cxnSpLocks/>
          </p:cNvCxnSpPr>
          <p:nvPr/>
        </p:nvCxnSpPr>
        <p:spPr>
          <a:xfrm>
            <a:off x="2415237" y="1561358"/>
            <a:ext cx="366770" cy="0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Gerade Verbindung mit Pfeil 106">
            <a:extLst>
              <a:ext uri="{FF2B5EF4-FFF2-40B4-BE49-F238E27FC236}">
                <a16:creationId xmlns:a16="http://schemas.microsoft.com/office/drawing/2014/main" id="{82AF1994-E945-45DF-B7FD-3BEE209B740D}"/>
              </a:ext>
            </a:extLst>
          </p:cNvPr>
          <p:cNvCxnSpPr>
            <a:cxnSpLocks/>
          </p:cNvCxnSpPr>
          <p:nvPr/>
        </p:nvCxnSpPr>
        <p:spPr>
          <a:xfrm flipH="1">
            <a:off x="2408058" y="1802658"/>
            <a:ext cx="373949" cy="0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Gerade Verbindung mit Pfeil 110">
            <a:extLst>
              <a:ext uri="{FF2B5EF4-FFF2-40B4-BE49-F238E27FC236}">
                <a16:creationId xmlns:a16="http://schemas.microsoft.com/office/drawing/2014/main" id="{EFFC4B44-51DD-4C0A-972F-CBC401B3B264}"/>
              </a:ext>
            </a:extLst>
          </p:cNvPr>
          <p:cNvCxnSpPr>
            <a:cxnSpLocks/>
          </p:cNvCxnSpPr>
          <p:nvPr/>
        </p:nvCxnSpPr>
        <p:spPr>
          <a:xfrm flipV="1">
            <a:off x="5076857" y="2111676"/>
            <a:ext cx="0" cy="453724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Gerade Verbindung mit Pfeil 111">
            <a:extLst>
              <a:ext uri="{FF2B5EF4-FFF2-40B4-BE49-F238E27FC236}">
                <a16:creationId xmlns:a16="http://schemas.microsoft.com/office/drawing/2014/main" id="{317AAE64-D58F-4DF2-810A-B0D4B9FE562A}"/>
              </a:ext>
            </a:extLst>
          </p:cNvPr>
          <p:cNvCxnSpPr>
            <a:cxnSpLocks/>
          </p:cNvCxnSpPr>
          <p:nvPr/>
        </p:nvCxnSpPr>
        <p:spPr>
          <a:xfrm flipV="1">
            <a:off x="3674777" y="2111676"/>
            <a:ext cx="0" cy="453724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Rechteck 112">
            <a:extLst>
              <a:ext uri="{FF2B5EF4-FFF2-40B4-BE49-F238E27FC236}">
                <a16:creationId xmlns:a16="http://schemas.microsoft.com/office/drawing/2014/main" id="{C6B88AF9-AC07-4CD7-B764-8D47851C8627}"/>
              </a:ext>
            </a:extLst>
          </p:cNvPr>
          <p:cNvSpPr/>
          <p:nvPr/>
        </p:nvSpPr>
        <p:spPr>
          <a:xfrm>
            <a:off x="795132" y="417444"/>
            <a:ext cx="5464916" cy="1883796"/>
          </a:xfrm>
          <a:prstGeom prst="rect">
            <a:avLst/>
          </a:prstGeom>
          <a:noFill/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98A432BD-1452-4740-B4BD-A507334D2B1A}"/>
              </a:ext>
            </a:extLst>
          </p:cNvPr>
          <p:cNvSpPr txBox="1"/>
          <p:nvPr/>
        </p:nvSpPr>
        <p:spPr>
          <a:xfrm>
            <a:off x="1407710" y="452291"/>
            <a:ext cx="4451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solidFill>
                  <a:srgbClr val="334152"/>
                </a:solidFill>
                <a:latin typeface="Swis721 BT" panose="020B0504020202020204" pitchFamily="34" charset="0"/>
              </a:rPr>
              <a:t>Allgemeiner Studierendenausschuss (AStA)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B8FAAE0F-FC27-4313-AED1-82FABC00368C}"/>
              </a:ext>
            </a:extLst>
          </p:cNvPr>
          <p:cNvSpPr txBox="1"/>
          <p:nvPr/>
        </p:nvSpPr>
        <p:spPr>
          <a:xfrm>
            <a:off x="10525106" y="452291"/>
            <a:ext cx="923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>
                <a:latin typeface="Swis721 BT" panose="020B0504020202020204" pitchFamily="34" charset="0"/>
              </a:rPr>
              <a:t>Legende</a:t>
            </a: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0E9E9360-A004-4372-AC13-AB619396BF1B}"/>
              </a:ext>
            </a:extLst>
          </p:cNvPr>
          <p:cNvSpPr/>
          <p:nvPr/>
        </p:nvSpPr>
        <p:spPr>
          <a:xfrm>
            <a:off x="9838267" y="826032"/>
            <a:ext cx="1627941" cy="257847"/>
          </a:xfrm>
          <a:prstGeom prst="rect">
            <a:avLst/>
          </a:prstGeom>
          <a:noFill/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rgbClr val="334152"/>
                </a:solidFill>
                <a:latin typeface="Swis721 BT" panose="020B0504020202020204" pitchFamily="34" charset="0"/>
              </a:rPr>
              <a:t>Gremium der VS</a:t>
            </a: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80E4C080-7929-4333-81E5-659AFF9CC4E4}"/>
              </a:ext>
            </a:extLst>
          </p:cNvPr>
          <p:cNvSpPr/>
          <p:nvPr/>
        </p:nvSpPr>
        <p:spPr>
          <a:xfrm>
            <a:off x="9838267" y="1188437"/>
            <a:ext cx="1627941" cy="491636"/>
          </a:xfrm>
          <a:prstGeom prst="rect">
            <a:avLst/>
          </a:prstGeom>
          <a:solidFill>
            <a:srgbClr val="3341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Swis721 BT" panose="020B0504020202020204" pitchFamily="34" charset="0"/>
              </a:rPr>
              <a:t>Mitglieder aus</a:t>
            </a:r>
          </a:p>
          <a:p>
            <a:pPr algn="ctr"/>
            <a:r>
              <a:rPr lang="de-DE" sz="1200" b="1" dirty="0">
                <a:latin typeface="Swis721 BT" panose="020B0504020202020204" pitchFamily="34" charset="0"/>
              </a:rPr>
              <a:t>Hochschulgremium</a:t>
            </a: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3E5AA703-CC5E-4B35-92DD-3E2D2D3C07F5}"/>
              </a:ext>
            </a:extLst>
          </p:cNvPr>
          <p:cNvSpPr txBox="1"/>
          <p:nvPr/>
        </p:nvSpPr>
        <p:spPr>
          <a:xfrm>
            <a:off x="1737857" y="5518995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wählen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3007D668-EE22-4B44-A67C-FE6738C90A7C}"/>
              </a:ext>
            </a:extLst>
          </p:cNvPr>
          <p:cNvSpPr txBox="1"/>
          <p:nvPr/>
        </p:nvSpPr>
        <p:spPr>
          <a:xfrm>
            <a:off x="3526016" y="5518995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wählen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E1EB3D88-E303-48E2-B923-5DC1C0886336}"/>
              </a:ext>
            </a:extLst>
          </p:cNvPr>
          <p:cNvSpPr txBox="1"/>
          <p:nvPr/>
        </p:nvSpPr>
        <p:spPr>
          <a:xfrm>
            <a:off x="9365490" y="5636829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wählen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DBB21C6B-F035-47ED-A50C-93760C7A825D}"/>
              </a:ext>
            </a:extLst>
          </p:cNvPr>
          <p:cNvSpPr txBox="1"/>
          <p:nvPr/>
        </p:nvSpPr>
        <p:spPr>
          <a:xfrm>
            <a:off x="9365490" y="4008936"/>
            <a:ext cx="5565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bilden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528D82B9-7A57-49BF-BD1A-93828171287B}"/>
              </a:ext>
            </a:extLst>
          </p:cNvPr>
          <p:cNvSpPr txBox="1"/>
          <p:nvPr/>
        </p:nvSpPr>
        <p:spPr>
          <a:xfrm>
            <a:off x="7628756" y="2947514"/>
            <a:ext cx="317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7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8330BAC0-B4E6-4215-A2A7-D46DBDA2DEE4}"/>
              </a:ext>
            </a:extLst>
          </p:cNvPr>
          <p:cNvSpPr txBox="1"/>
          <p:nvPr/>
        </p:nvSpPr>
        <p:spPr>
          <a:xfrm>
            <a:off x="8319813" y="2890643"/>
            <a:ext cx="317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8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72716E13-A7FA-40DE-8316-E986F6BE7396}"/>
              </a:ext>
            </a:extLst>
          </p:cNvPr>
          <p:cNvSpPr txBox="1"/>
          <p:nvPr/>
        </p:nvSpPr>
        <p:spPr>
          <a:xfrm>
            <a:off x="8942119" y="2773950"/>
            <a:ext cx="38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10</a:t>
            </a:r>
          </a:p>
        </p:txBody>
      </p:sp>
      <p:sp>
        <p:nvSpPr>
          <p:cNvPr id="125" name="Textfeld 124">
            <a:extLst>
              <a:ext uri="{FF2B5EF4-FFF2-40B4-BE49-F238E27FC236}">
                <a16:creationId xmlns:a16="http://schemas.microsoft.com/office/drawing/2014/main" id="{595270A3-5EEE-4530-AEE9-DABF6DEB64F2}"/>
              </a:ext>
            </a:extLst>
          </p:cNvPr>
          <p:cNvSpPr txBox="1"/>
          <p:nvPr/>
        </p:nvSpPr>
        <p:spPr>
          <a:xfrm>
            <a:off x="9636507" y="2773950"/>
            <a:ext cx="38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10</a:t>
            </a: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9A6FE20B-BBFC-481F-8BFB-2ED9578F6DF8}"/>
              </a:ext>
            </a:extLst>
          </p:cNvPr>
          <p:cNvSpPr txBox="1"/>
          <p:nvPr/>
        </p:nvSpPr>
        <p:spPr>
          <a:xfrm>
            <a:off x="10330895" y="2773950"/>
            <a:ext cx="38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10</a:t>
            </a:r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C0120542-B33C-4726-934A-0EAB8FAF3BCF}"/>
              </a:ext>
            </a:extLst>
          </p:cNvPr>
          <p:cNvSpPr txBox="1"/>
          <p:nvPr/>
        </p:nvSpPr>
        <p:spPr>
          <a:xfrm>
            <a:off x="11047076" y="2773950"/>
            <a:ext cx="38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Swis721 BT" panose="020B0504020202020204" pitchFamily="34" charset="0"/>
              </a:rPr>
              <a:t>10</a:t>
            </a: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461C8F36-43BE-4402-9029-CDCB5DAC0B88}"/>
              </a:ext>
            </a:extLst>
          </p:cNvPr>
          <p:cNvSpPr txBox="1"/>
          <p:nvPr/>
        </p:nvSpPr>
        <p:spPr>
          <a:xfrm>
            <a:off x="6238975" y="2872975"/>
            <a:ext cx="9665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50" dirty="0">
              <a:latin typeface="Swis721 BT" panose="020B0504020202020204" pitchFamily="34" charset="0"/>
            </a:endParaRPr>
          </a:p>
          <a:p>
            <a:r>
              <a:rPr lang="de-DE" sz="1050" dirty="0">
                <a:latin typeface="Swis721 BT" panose="020B0504020202020204" pitchFamily="34" charset="0"/>
              </a:rPr>
              <a:t>Je 1</a:t>
            </a:r>
          </a:p>
          <a:p>
            <a:r>
              <a:rPr lang="de-DE" sz="1050" dirty="0">
                <a:latin typeface="Swis721 BT" panose="020B0504020202020204" pitchFamily="34" charset="0"/>
              </a:rPr>
              <a:t>Sprecher*In</a:t>
            </a:r>
          </a:p>
          <a:p>
            <a:r>
              <a:rPr lang="de-DE" sz="1050" dirty="0">
                <a:latin typeface="Swis721 BT" panose="020B0504020202020204" pitchFamily="34" charset="0"/>
              </a:rPr>
              <a:t>kraft Amtes</a:t>
            </a:r>
          </a:p>
        </p:txBody>
      </p:sp>
      <p:sp>
        <p:nvSpPr>
          <p:cNvPr id="131" name="Textfeld 130">
            <a:extLst>
              <a:ext uri="{FF2B5EF4-FFF2-40B4-BE49-F238E27FC236}">
                <a16:creationId xmlns:a16="http://schemas.microsoft.com/office/drawing/2014/main" id="{71009BFE-7E4E-497E-8C0A-749EB7BF8FA6}"/>
              </a:ext>
            </a:extLst>
          </p:cNvPr>
          <p:cNvSpPr txBox="1"/>
          <p:nvPr/>
        </p:nvSpPr>
        <p:spPr>
          <a:xfrm>
            <a:off x="3696793" y="2094539"/>
            <a:ext cx="135966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50" dirty="0">
                <a:latin typeface="Swis721 BT" panose="020B0504020202020204" pitchFamily="34" charset="0"/>
              </a:rPr>
              <a:t>wählt aus</a:t>
            </a:r>
          </a:p>
          <a:p>
            <a:pPr algn="ctr"/>
            <a:r>
              <a:rPr lang="de-DE" sz="1050" dirty="0">
                <a:latin typeface="Swis721 BT" panose="020B0504020202020204" pitchFamily="34" charset="0"/>
              </a:rPr>
              <a:t>Studierendenschaft</a:t>
            </a: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E3A9B2F2-05A5-4704-B2B1-97CAC1CF03EB}"/>
              </a:ext>
            </a:extLst>
          </p:cNvPr>
          <p:cNvSpPr txBox="1"/>
          <p:nvPr/>
        </p:nvSpPr>
        <p:spPr>
          <a:xfrm>
            <a:off x="1783952" y="2097919"/>
            <a:ext cx="127951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wählt aus eigenen</a:t>
            </a:r>
          </a:p>
          <a:p>
            <a:r>
              <a:rPr lang="de-DE" sz="1050" dirty="0">
                <a:latin typeface="Swis721 BT" panose="020B0504020202020204" pitchFamily="34" charset="0"/>
              </a:rPr>
              <a:t>Reihen</a:t>
            </a:r>
          </a:p>
        </p:txBody>
      </p:sp>
      <p:sp>
        <p:nvSpPr>
          <p:cNvPr id="133" name="Textfeld 132">
            <a:extLst>
              <a:ext uri="{FF2B5EF4-FFF2-40B4-BE49-F238E27FC236}">
                <a16:creationId xmlns:a16="http://schemas.microsoft.com/office/drawing/2014/main" id="{9070CE87-6086-42BF-9BC0-0645D106955A}"/>
              </a:ext>
            </a:extLst>
          </p:cNvPr>
          <p:cNvSpPr txBox="1"/>
          <p:nvPr/>
        </p:nvSpPr>
        <p:spPr>
          <a:xfrm>
            <a:off x="881102" y="2097926"/>
            <a:ext cx="78899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050" dirty="0">
                <a:latin typeface="Swis721 BT" panose="020B0504020202020204" pitchFamily="34" charset="0"/>
              </a:rPr>
              <a:t>leitet </a:t>
            </a:r>
          </a:p>
          <a:p>
            <a:pPr algn="r"/>
            <a:r>
              <a:rPr lang="de-DE" sz="1050" dirty="0">
                <a:latin typeface="Swis721 BT" panose="020B0504020202020204" pitchFamily="34" charset="0"/>
              </a:rPr>
              <a:t>Sitzungen</a:t>
            </a:r>
          </a:p>
        </p:txBody>
      </p:sp>
      <p:sp>
        <p:nvSpPr>
          <p:cNvPr id="134" name="Textfeld 133">
            <a:extLst>
              <a:ext uri="{FF2B5EF4-FFF2-40B4-BE49-F238E27FC236}">
                <a16:creationId xmlns:a16="http://schemas.microsoft.com/office/drawing/2014/main" id="{6C93A110-27BD-47E0-87D6-09EC0E584E1F}"/>
              </a:ext>
            </a:extLst>
          </p:cNvPr>
          <p:cNvSpPr txBox="1"/>
          <p:nvPr/>
        </p:nvSpPr>
        <p:spPr>
          <a:xfrm>
            <a:off x="2275598" y="1127162"/>
            <a:ext cx="62228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50" dirty="0">
                <a:latin typeface="Swis721 BT" panose="020B0504020202020204" pitchFamily="34" charset="0"/>
              </a:rPr>
              <a:t>schlägt</a:t>
            </a:r>
          </a:p>
          <a:p>
            <a:pPr algn="ctr"/>
            <a:r>
              <a:rPr lang="de-DE" sz="1050" dirty="0">
                <a:latin typeface="Swis721 BT" panose="020B0504020202020204" pitchFamily="34" charset="0"/>
              </a:rPr>
              <a:t>vor</a:t>
            </a:r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6B5C4317-F7CE-4403-ABF9-B9B8E0E16518}"/>
              </a:ext>
            </a:extLst>
          </p:cNvPr>
          <p:cNvSpPr txBox="1"/>
          <p:nvPr/>
        </p:nvSpPr>
        <p:spPr>
          <a:xfrm>
            <a:off x="2308179" y="1820766"/>
            <a:ext cx="558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vertritt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6416654-12FA-4F21-A130-422875E6A673}"/>
              </a:ext>
            </a:extLst>
          </p:cNvPr>
          <p:cNvSpPr txBox="1"/>
          <p:nvPr/>
        </p:nvSpPr>
        <p:spPr>
          <a:xfrm>
            <a:off x="737483" y="6557772"/>
            <a:ext cx="56188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Schaubild der Ämter innerhalb der Verfassten Studierendenschaft der HTWG Konstanz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F596F11-ACD7-F961-5994-14A6E22F90F8}"/>
              </a:ext>
            </a:extLst>
          </p:cNvPr>
          <p:cNvSpPr txBox="1"/>
          <p:nvPr/>
        </p:nvSpPr>
        <p:spPr>
          <a:xfrm>
            <a:off x="9860796" y="6557772"/>
            <a:ext cx="15696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050" dirty="0">
                <a:latin typeface="Swis721 BT" panose="020B0504020202020204" pitchFamily="34" charset="0"/>
              </a:rPr>
              <a:t>Stand: Dezember 2022</a:t>
            </a:r>
          </a:p>
        </p:txBody>
      </p:sp>
    </p:spTree>
    <p:extLst>
      <p:ext uri="{BB962C8B-B14F-4D97-AF65-F5344CB8AC3E}">
        <p14:creationId xmlns:p14="http://schemas.microsoft.com/office/powerpoint/2010/main" val="337688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2F06B950-C346-4410-8058-47C4D342661F}"/>
              </a:ext>
            </a:extLst>
          </p:cNvPr>
          <p:cNvSpPr/>
          <p:nvPr/>
        </p:nvSpPr>
        <p:spPr>
          <a:xfrm>
            <a:off x="795130" y="5973417"/>
            <a:ext cx="10674627" cy="467140"/>
          </a:xfrm>
          <a:prstGeom prst="rect">
            <a:avLst/>
          </a:prstGeom>
          <a:solidFill>
            <a:srgbClr val="009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bg1"/>
                </a:solidFill>
                <a:latin typeface="Swis721 Blk BT" panose="020B0904030502020204" pitchFamily="34" charset="0"/>
              </a:rPr>
              <a:t>Alle Studierenden (Studierendenschaft)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AD76861-0F3C-40EF-81AC-46E032EB678B}"/>
              </a:ext>
            </a:extLst>
          </p:cNvPr>
          <p:cNvSpPr/>
          <p:nvPr/>
        </p:nvSpPr>
        <p:spPr>
          <a:xfrm>
            <a:off x="795132" y="3063325"/>
            <a:ext cx="2071212" cy="2001558"/>
          </a:xfrm>
          <a:prstGeom prst="rect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6EA83B89-8373-45E4-951A-70A715558021}"/>
              </a:ext>
            </a:extLst>
          </p:cNvPr>
          <p:cNvSpPr txBox="1"/>
          <p:nvPr/>
        </p:nvSpPr>
        <p:spPr>
          <a:xfrm>
            <a:off x="925298" y="3858305"/>
            <a:ext cx="1799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chemeClr val="bg1"/>
                </a:solidFill>
                <a:latin typeface="Swis721 BT" panose="020B0504020202020204" pitchFamily="34" charset="0"/>
              </a:rPr>
              <a:t>Studierendenrat (</a:t>
            </a:r>
            <a:r>
              <a:rPr lang="de-DE" sz="1600" b="1" dirty="0" err="1">
                <a:solidFill>
                  <a:schemeClr val="bg1"/>
                </a:solidFill>
                <a:latin typeface="Swis721 BT" panose="020B0504020202020204" pitchFamily="34" charset="0"/>
              </a:rPr>
              <a:t>StuRa</a:t>
            </a:r>
            <a:r>
              <a:rPr lang="de-DE" sz="1600" b="1" dirty="0">
                <a:solidFill>
                  <a:schemeClr val="bg1"/>
                </a:solidFill>
                <a:latin typeface="Swis721 BT" panose="020B0504020202020204" pitchFamily="34" charset="0"/>
              </a:rPr>
              <a:t>)</a:t>
            </a:r>
          </a:p>
        </p:txBody>
      </p: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0CA432D0-86D9-4334-BDAB-B43EB43BA255}"/>
              </a:ext>
            </a:extLst>
          </p:cNvPr>
          <p:cNvCxnSpPr>
            <a:cxnSpLocks/>
          </p:cNvCxnSpPr>
          <p:nvPr/>
        </p:nvCxnSpPr>
        <p:spPr>
          <a:xfrm>
            <a:off x="8789516" y="5266318"/>
            <a:ext cx="0" cy="5764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Rechteck 92">
            <a:extLst>
              <a:ext uri="{FF2B5EF4-FFF2-40B4-BE49-F238E27FC236}">
                <a16:creationId xmlns:a16="http://schemas.microsoft.com/office/drawing/2014/main" id="{5D5577A4-4E11-49C0-81C4-1B2E3A25592A}"/>
              </a:ext>
            </a:extLst>
          </p:cNvPr>
          <p:cNvSpPr/>
          <p:nvPr/>
        </p:nvSpPr>
        <p:spPr>
          <a:xfrm>
            <a:off x="4314522" y="3127450"/>
            <a:ext cx="1912619" cy="473880"/>
          </a:xfrm>
          <a:prstGeom prst="rect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latin typeface="Swis721 BT" panose="020B0504020202020204" pitchFamily="34" charset="0"/>
              </a:rPr>
              <a:t>1 Vorsitz</a:t>
            </a:r>
          </a:p>
        </p:txBody>
      </p:sp>
      <p:cxnSp>
        <p:nvCxnSpPr>
          <p:cNvPr id="104" name="Gerade Verbindung mit Pfeil 103">
            <a:extLst>
              <a:ext uri="{FF2B5EF4-FFF2-40B4-BE49-F238E27FC236}">
                <a16:creationId xmlns:a16="http://schemas.microsoft.com/office/drawing/2014/main" id="{32ED4E2E-91B1-46D9-9AC8-037ED8E41B1A}"/>
              </a:ext>
            </a:extLst>
          </p:cNvPr>
          <p:cNvCxnSpPr>
            <a:cxnSpLocks/>
          </p:cNvCxnSpPr>
          <p:nvPr/>
        </p:nvCxnSpPr>
        <p:spPr>
          <a:xfrm>
            <a:off x="4730091" y="3702021"/>
            <a:ext cx="0" cy="312568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Gerade Verbindung mit Pfeil 105">
            <a:extLst>
              <a:ext uri="{FF2B5EF4-FFF2-40B4-BE49-F238E27FC236}">
                <a16:creationId xmlns:a16="http://schemas.microsoft.com/office/drawing/2014/main" id="{E0F4E558-2683-497D-83F9-755013E37851}"/>
              </a:ext>
            </a:extLst>
          </p:cNvPr>
          <p:cNvCxnSpPr>
            <a:cxnSpLocks/>
          </p:cNvCxnSpPr>
          <p:nvPr/>
        </p:nvCxnSpPr>
        <p:spPr>
          <a:xfrm>
            <a:off x="3316848" y="3885515"/>
            <a:ext cx="447965" cy="0"/>
          </a:xfrm>
          <a:prstGeom prst="straightConnector1">
            <a:avLst/>
          </a:prstGeom>
          <a:ln w="38100">
            <a:solidFill>
              <a:srgbClr val="3341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Textfeld 114">
            <a:extLst>
              <a:ext uri="{FF2B5EF4-FFF2-40B4-BE49-F238E27FC236}">
                <a16:creationId xmlns:a16="http://schemas.microsoft.com/office/drawing/2014/main" id="{B8FAAE0F-FC27-4313-AED1-82FABC00368C}"/>
              </a:ext>
            </a:extLst>
          </p:cNvPr>
          <p:cNvSpPr txBox="1"/>
          <p:nvPr/>
        </p:nvSpPr>
        <p:spPr>
          <a:xfrm>
            <a:off x="10525106" y="2965875"/>
            <a:ext cx="923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>
                <a:latin typeface="Swis721 BT" panose="020B0504020202020204" pitchFamily="34" charset="0"/>
              </a:rPr>
              <a:t>Legende</a:t>
            </a: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0E9E9360-A004-4372-AC13-AB619396BF1B}"/>
              </a:ext>
            </a:extLst>
          </p:cNvPr>
          <p:cNvSpPr/>
          <p:nvPr/>
        </p:nvSpPr>
        <p:spPr>
          <a:xfrm>
            <a:off x="10024983" y="3339616"/>
            <a:ext cx="1441225" cy="280898"/>
          </a:xfrm>
          <a:prstGeom prst="rect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bg1"/>
                </a:solidFill>
                <a:latin typeface="Swis721 BT" panose="020B0504020202020204" pitchFamily="34" charset="0"/>
              </a:rPr>
              <a:t>Wahlämter</a:t>
            </a: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80E4C080-7929-4333-81E5-659AFF9CC4E4}"/>
              </a:ext>
            </a:extLst>
          </p:cNvPr>
          <p:cNvSpPr/>
          <p:nvPr/>
        </p:nvSpPr>
        <p:spPr>
          <a:xfrm>
            <a:off x="10024983" y="3702020"/>
            <a:ext cx="1441225" cy="741059"/>
          </a:xfrm>
          <a:prstGeom prst="rect">
            <a:avLst/>
          </a:prstGeom>
          <a:solidFill>
            <a:srgbClr val="3341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Swis721 BT" panose="020B0504020202020204" pitchFamily="34" charset="0"/>
              </a:rPr>
              <a:t>frei engagierte Studierende ohne Amtszeit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E1EB3D88-E303-48E2-B923-5DC1C0886336}"/>
              </a:ext>
            </a:extLst>
          </p:cNvPr>
          <p:cNvSpPr txBox="1"/>
          <p:nvPr/>
        </p:nvSpPr>
        <p:spPr>
          <a:xfrm>
            <a:off x="8818080" y="5256328"/>
            <a:ext cx="8285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Services Events Projekte</a:t>
            </a:r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6B5C4317-F7CE-4403-ABF9-B9B8E0E16518}"/>
              </a:ext>
            </a:extLst>
          </p:cNvPr>
          <p:cNvSpPr txBox="1"/>
          <p:nvPr/>
        </p:nvSpPr>
        <p:spPr>
          <a:xfrm>
            <a:off x="3280074" y="3620514"/>
            <a:ext cx="5020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wählt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6DAF1798-ACD2-4D89-3CE4-0DF2D651E75E}"/>
              </a:ext>
            </a:extLst>
          </p:cNvPr>
          <p:cNvSpPr/>
          <p:nvPr/>
        </p:nvSpPr>
        <p:spPr>
          <a:xfrm>
            <a:off x="4232639" y="3063325"/>
            <a:ext cx="2071212" cy="2001558"/>
          </a:xfrm>
          <a:prstGeom prst="rect">
            <a:avLst/>
          </a:prstGeom>
          <a:noFill/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63F507D-E78D-D1CD-836D-7A2C6D838641}"/>
              </a:ext>
            </a:extLst>
          </p:cNvPr>
          <p:cNvSpPr/>
          <p:nvPr/>
        </p:nvSpPr>
        <p:spPr>
          <a:xfrm>
            <a:off x="4314522" y="4094762"/>
            <a:ext cx="1912619" cy="891576"/>
          </a:xfrm>
          <a:prstGeom prst="rect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latin typeface="Swis721 BT" panose="020B0504020202020204" pitchFamily="34" charset="0"/>
              </a:rPr>
              <a:t>3 - 7</a:t>
            </a:r>
            <a:br>
              <a:rPr lang="de-DE" sz="1400" b="1" dirty="0">
                <a:latin typeface="Swis721 BT" panose="020B0504020202020204" pitchFamily="34" charset="0"/>
              </a:rPr>
            </a:br>
            <a:r>
              <a:rPr lang="de-DE" sz="1400" b="1" dirty="0">
                <a:latin typeface="Swis721 BT" panose="020B0504020202020204" pitchFamily="34" charset="0"/>
              </a:rPr>
              <a:t>Referats-</a:t>
            </a:r>
            <a:br>
              <a:rPr lang="de-DE" sz="1400" b="1" dirty="0">
                <a:latin typeface="Swis721 BT" panose="020B0504020202020204" pitchFamily="34" charset="0"/>
              </a:rPr>
            </a:br>
            <a:r>
              <a:rPr lang="de-DE" sz="1400" b="1" dirty="0" err="1">
                <a:latin typeface="Swis721 BT" panose="020B0504020202020204" pitchFamily="34" charset="0"/>
              </a:rPr>
              <a:t>leiter</a:t>
            </a:r>
            <a:r>
              <a:rPr lang="de-DE" sz="1400" b="1" dirty="0">
                <a:latin typeface="Swis721 BT" panose="020B0504020202020204" pitchFamily="34" charset="0"/>
              </a:rPr>
              <a:t>*Innen</a:t>
            </a: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7F0AAD6D-2F55-E7D4-138B-EE2BB6B17787}"/>
              </a:ext>
            </a:extLst>
          </p:cNvPr>
          <p:cNvCxnSpPr>
            <a:cxnSpLocks/>
          </p:cNvCxnSpPr>
          <p:nvPr/>
        </p:nvCxnSpPr>
        <p:spPr>
          <a:xfrm flipV="1">
            <a:off x="1808169" y="5266318"/>
            <a:ext cx="0" cy="576446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C778E5D3-13CF-234E-6AAE-7B09ABD3065E}"/>
              </a:ext>
            </a:extLst>
          </p:cNvPr>
          <p:cNvSpPr txBox="1"/>
          <p:nvPr/>
        </p:nvSpPr>
        <p:spPr>
          <a:xfrm>
            <a:off x="1857199" y="5218375"/>
            <a:ext cx="6335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wählen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5D24461-5448-42E7-CFED-778D7CBA3A65}"/>
              </a:ext>
            </a:extLst>
          </p:cNvPr>
          <p:cNvSpPr txBox="1"/>
          <p:nvPr/>
        </p:nvSpPr>
        <p:spPr>
          <a:xfrm>
            <a:off x="1854106" y="5482941"/>
            <a:ext cx="78258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bekleiden</a:t>
            </a:r>
            <a:br>
              <a:rPr lang="de-DE" sz="1050" dirty="0">
                <a:latin typeface="Swis721 BT" panose="020B0504020202020204" pitchFamily="34" charset="0"/>
              </a:rPr>
            </a:br>
            <a:r>
              <a:rPr lang="de-DE" sz="1050" dirty="0">
                <a:latin typeface="Swis721 BT" panose="020B0504020202020204" pitchFamily="34" charset="0"/>
              </a:rPr>
              <a:t>Ämter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780F336-132C-CB41-1205-C68B230CE384}"/>
              </a:ext>
            </a:extLst>
          </p:cNvPr>
          <p:cNvSpPr txBox="1"/>
          <p:nvPr/>
        </p:nvSpPr>
        <p:spPr>
          <a:xfrm>
            <a:off x="4824722" y="3715302"/>
            <a:ext cx="11112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leitet Sitzungen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24E7D78B-6AE2-A73A-BB5C-BD001545A314}"/>
              </a:ext>
            </a:extLst>
          </p:cNvPr>
          <p:cNvCxnSpPr>
            <a:cxnSpLocks/>
          </p:cNvCxnSpPr>
          <p:nvPr/>
        </p:nvCxnSpPr>
        <p:spPr>
          <a:xfrm>
            <a:off x="3136296" y="4001667"/>
            <a:ext cx="833583" cy="0"/>
          </a:xfrm>
          <a:prstGeom prst="straightConnector1">
            <a:avLst/>
          </a:prstGeom>
          <a:ln w="38100">
            <a:solidFill>
              <a:srgbClr val="33415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728AB1FA-90EC-56E7-1784-E454958D5B1F}"/>
              </a:ext>
            </a:extLst>
          </p:cNvPr>
          <p:cNvSpPr txBox="1"/>
          <p:nvPr/>
        </p:nvSpPr>
        <p:spPr>
          <a:xfrm>
            <a:off x="2979053" y="4051523"/>
            <a:ext cx="11480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stellt Regeln auf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8B07BEE0-F00D-AE2D-EC89-29E3C29F1EC1}"/>
              </a:ext>
            </a:extLst>
          </p:cNvPr>
          <p:cNvCxnSpPr>
            <a:cxnSpLocks/>
          </p:cNvCxnSpPr>
          <p:nvPr/>
        </p:nvCxnSpPr>
        <p:spPr>
          <a:xfrm flipH="1">
            <a:off x="3299558" y="3453337"/>
            <a:ext cx="450516" cy="0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1E5BBDD6-1318-B2F1-8BE3-BBA99803CF8D}"/>
              </a:ext>
            </a:extLst>
          </p:cNvPr>
          <p:cNvSpPr txBox="1"/>
          <p:nvPr/>
        </p:nvSpPr>
        <p:spPr>
          <a:xfrm>
            <a:off x="3280074" y="3188336"/>
            <a:ext cx="4700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leitet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8BF2A60E-99FF-DA57-1531-0558ECF33D5F}"/>
              </a:ext>
            </a:extLst>
          </p:cNvPr>
          <p:cNvSpPr/>
          <p:nvPr/>
        </p:nvSpPr>
        <p:spPr>
          <a:xfrm>
            <a:off x="6955404" y="3043232"/>
            <a:ext cx="2594996" cy="2001558"/>
          </a:xfrm>
          <a:prstGeom prst="rect">
            <a:avLst/>
          </a:prstGeom>
          <a:solidFill>
            <a:srgbClr val="334152"/>
          </a:solidFill>
          <a:ln>
            <a:solidFill>
              <a:srgbClr val="33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528ADFE9-ED18-E35F-8447-26FD4071FB8F}"/>
              </a:ext>
            </a:extLst>
          </p:cNvPr>
          <p:cNvCxnSpPr>
            <a:cxnSpLocks/>
          </p:cNvCxnSpPr>
          <p:nvPr/>
        </p:nvCxnSpPr>
        <p:spPr>
          <a:xfrm flipV="1">
            <a:off x="5267476" y="5266318"/>
            <a:ext cx="0" cy="576446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feld 31">
            <a:extLst>
              <a:ext uri="{FF2B5EF4-FFF2-40B4-BE49-F238E27FC236}">
                <a16:creationId xmlns:a16="http://schemas.microsoft.com/office/drawing/2014/main" id="{CD44C3F8-E5C8-BA83-80B3-7006ADE2E46B}"/>
              </a:ext>
            </a:extLst>
          </p:cNvPr>
          <p:cNvSpPr txBox="1"/>
          <p:nvPr/>
        </p:nvSpPr>
        <p:spPr>
          <a:xfrm>
            <a:off x="5316506" y="5218375"/>
            <a:ext cx="8418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finanzieren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44B73F41-1CBA-AE0E-93CD-7AC7716C267D}"/>
              </a:ext>
            </a:extLst>
          </p:cNvPr>
          <p:cNvSpPr txBox="1"/>
          <p:nvPr/>
        </p:nvSpPr>
        <p:spPr>
          <a:xfrm>
            <a:off x="5313413" y="5482941"/>
            <a:ext cx="78258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bekleiden</a:t>
            </a:r>
            <a:br>
              <a:rPr lang="de-DE" sz="1050" dirty="0">
                <a:latin typeface="Swis721 BT" panose="020B0504020202020204" pitchFamily="34" charset="0"/>
              </a:rPr>
            </a:br>
            <a:r>
              <a:rPr lang="de-DE" sz="1050" dirty="0">
                <a:latin typeface="Swis721 BT" panose="020B0504020202020204" pitchFamily="34" charset="0"/>
              </a:rPr>
              <a:t>Ämter</a:t>
            </a: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FC9EA4D-9014-16CC-BCC9-95666668BA70}"/>
              </a:ext>
            </a:extLst>
          </p:cNvPr>
          <p:cNvCxnSpPr>
            <a:cxnSpLocks/>
          </p:cNvCxnSpPr>
          <p:nvPr/>
        </p:nvCxnSpPr>
        <p:spPr>
          <a:xfrm>
            <a:off x="6382052" y="4561652"/>
            <a:ext cx="495149" cy="0"/>
          </a:xfrm>
          <a:prstGeom prst="straightConnector1">
            <a:avLst/>
          </a:prstGeom>
          <a:ln w="38100">
            <a:solidFill>
              <a:srgbClr val="3399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5DDD95FD-B398-2C90-ACFC-CC83077E4482}"/>
              </a:ext>
            </a:extLst>
          </p:cNvPr>
          <p:cNvSpPr txBox="1"/>
          <p:nvPr/>
        </p:nvSpPr>
        <p:spPr>
          <a:xfrm>
            <a:off x="6352300" y="4278940"/>
            <a:ext cx="5084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leiten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CD5303D-E833-AE20-477E-71CEA1F39847}"/>
              </a:ext>
            </a:extLst>
          </p:cNvPr>
          <p:cNvSpPr txBox="1"/>
          <p:nvPr/>
        </p:nvSpPr>
        <p:spPr>
          <a:xfrm>
            <a:off x="7354285" y="3565966"/>
            <a:ext cx="1799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chemeClr val="bg1"/>
                </a:solidFill>
                <a:latin typeface="Swis721 BT" panose="020B0504020202020204" pitchFamily="34" charset="0"/>
              </a:rPr>
              <a:t>3 - 7</a:t>
            </a:r>
            <a:br>
              <a:rPr lang="de-DE" sz="1600" b="1" dirty="0">
                <a:solidFill>
                  <a:schemeClr val="bg1"/>
                </a:solidFill>
                <a:latin typeface="Swis721 BT" panose="020B0504020202020204" pitchFamily="34" charset="0"/>
              </a:rPr>
            </a:br>
            <a:r>
              <a:rPr lang="de-DE" sz="1600" b="1" dirty="0">
                <a:solidFill>
                  <a:schemeClr val="bg1"/>
                </a:solidFill>
                <a:latin typeface="Swis721 BT" panose="020B0504020202020204" pitchFamily="34" charset="0"/>
              </a:rPr>
              <a:t>Referate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C61140A-A138-4F48-66F2-2F29D483B6A6}"/>
              </a:ext>
            </a:extLst>
          </p:cNvPr>
          <p:cNvSpPr txBox="1"/>
          <p:nvPr/>
        </p:nvSpPr>
        <p:spPr>
          <a:xfrm>
            <a:off x="7172537" y="4127284"/>
            <a:ext cx="21634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>
                <a:solidFill>
                  <a:schemeClr val="bg1"/>
                </a:solidFill>
                <a:latin typeface="Swis721 BT" panose="020B0504020202020204" pitchFamily="34" charset="0"/>
              </a:rPr>
              <a:t>abgegrenzt nach Aufgaben- und Themenbereich</a:t>
            </a:r>
          </a:p>
        </p:txBody>
      </p: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ED87551D-6F1A-2DF5-1742-8D9011128F5E}"/>
              </a:ext>
            </a:extLst>
          </p:cNvPr>
          <p:cNvCxnSpPr>
            <a:cxnSpLocks/>
          </p:cNvCxnSpPr>
          <p:nvPr/>
        </p:nvCxnSpPr>
        <p:spPr>
          <a:xfrm flipV="1">
            <a:off x="7441267" y="5277708"/>
            <a:ext cx="0" cy="5650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feld 52">
            <a:extLst>
              <a:ext uri="{FF2B5EF4-FFF2-40B4-BE49-F238E27FC236}">
                <a16:creationId xmlns:a16="http://schemas.microsoft.com/office/drawing/2014/main" id="{05CED5DE-D8A5-3582-1FBC-B79A0F5B14B8}"/>
              </a:ext>
            </a:extLst>
          </p:cNvPr>
          <p:cNvSpPr txBox="1"/>
          <p:nvPr/>
        </p:nvSpPr>
        <p:spPr>
          <a:xfrm>
            <a:off x="7479684" y="5357213"/>
            <a:ext cx="8909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engagieren sich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C6C702EA-BC57-E75C-DE66-D671F89B7D16}"/>
              </a:ext>
            </a:extLst>
          </p:cNvPr>
          <p:cNvSpPr txBox="1"/>
          <p:nvPr/>
        </p:nvSpPr>
        <p:spPr>
          <a:xfrm>
            <a:off x="4140430" y="5041647"/>
            <a:ext cx="7825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1" dirty="0">
                <a:solidFill>
                  <a:srgbClr val="334152"/>
                </a:solidFill>
                <a:latin typeface="Swis721 BT" panose="020B0504020202020204" pitchFamily="34" charset="0"/>
              </a:rPr>
              <a:t>AStA</a:t>
            </a:r>
            <a:endParaRPr lang="de-DE" sz="1400" dirty="0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51AD348E-FAF2-D3B9-6C0A-AADE018CA43E}"/>
              </a:ext>
            </a:extLst>
          </p:cNvPr>
          <p:cNvSpPr txBox="1"/>
          <p:nvPr/>
        </p:nvSpPr>
        <p:spPr>
          <a:xfrm>
            <a:off x="737483" y="6557772"/>
            <a:ext cx="60628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latin typeface="Swis721 BT" panose="020B0504020202020204" pitchFamily="34" charset="0"/>
              </a:rPr>
              <a:t>Schaubild der Funktionen der Gremien in der Verfassten Studierendenschaft der HTWG Konstanz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A8F0CAF6-436B-830D-9FE1-C44EF6CBA34C}"/>
              </a:ext>
            </a:extLst>
          </p:cNvPr>
          <p:cNvSpPr txBox="1"/>
          <p:nvPr/>
        </p:nvSpPr>
        <p:spPr>
          <a:xfrm>
            <a:off x="9860796" y="6557772"/>
            <a:ext cx="15696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050" dirty="0">
                <a:latin typeface="Swis721 BT" panose="020B0504020202020204" pitchFamily="34" charset="0"/>
              </a:rPr>
              <a:t>Stand: Dezember 2022</a:t>
            </a:r>
          </a:p>
        </p:txBody>
      </p:sp>
    </p:spTree>
    <p:extLst>
      <p:ext uri="{BB962C8B-B14F-4D97-AF65-F5344CB8AC3E}">
        <p14:creationId xmlns:p14="http://schemas.microsoft.com/office/powerpoint/2010/main" val="4118959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Breitbild</PresentationFormat>
  <Paragraphs>100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Swis721 Blk BT</vt:lpstr>
      <vt:lpstr>Swis721 BT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Miron Wuse</dc:creator>
  <cp:lastModifiedBy>Simon Ruwe</cp:lastModifiedBy>
  <cp:revision>9</cp:revision>
  <dcterms:created xsi:type="dcterms:W3CDTF">2022-03-17T18:36:10Z</dcterms:created>
  <dcterms:modified xsi:type="dcterms:W3CDTF">2022-12-11T12:26:18Z</dcterms:modified>
</cp:coreProperties>
</file>